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5" r:id="rId3"/>
  </p:sldMasterIdLst>
  <p:notesMasterIdLst>
    <p:notesMasterId r:id="rId5"/>
  </p:notesMasterIdLst>
  <p:handoutMasterIdLst>
    <p:handoutMasterId r:id="rId43"/>
  </p:handoutMasterIdLst>
  <p:sldIdLst>
    <p:sldId id="256" r:id="rId4"/>
    <p:sldId id="257" r:id="rId6"/>
    <p:sldId id="258" r:id="rId7"/>
    <p:sldId id="259" r:id="rId8"/>
    <p:sldId id="260" r:id="rId9"/>
    <p:sldId id="261" r:id="rId10"/>
    <p:sldId id="262" r:id="rId11"/>
    <p:sldId id="295" r:id="rId12"/>
    <p:sldId id="263" r:id="rId13"/>
    <p:sldId id="264" r:id="rId14"/>
    <p:sldId id="265" r:id="rId15"/>
    <p:sldId id="266" r:id="rId16"/>
    <p:sldId id="267" r:id="rId17"/>
    <p:sldId id="296" r:id="rId18"/>
    <p:sldId id="268" r:id="rId19"/>
    <p:sldId id="269" r:id="rId20"/>
    <p:sldId id="270" r:id="rId21"/>
    <p:sldId id="271" r:id="rId22"/>
    <p:sldId id="272" r:id="rId23"/>
    <p:sldId id="273" r:id="rId24"/>
    <p:sldId id="297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</p:sldIdLst>
  <p:sldSz cx="9144000" cy="5143500"/>
  <p:notesSz cx="5143500" cy="9144000"/>
  <p:custDataLst>
    <p:tags r:id="rId47"/>
  </p:custData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7" Type="http://schemas.openxmlformats.org/officeDocument/2006/relationships/tags" Target="tags/tag5.xml"/><Relationship Id="rId46" Type="http://schemas.openxmlformats.org/officeDocument/2006/relationships/tableStyles" Target="tableStyles.xml"/><Relationship Id="rId45" Type="http://schemas.openxmlformats.org/officeDocument/2006/relationships/viewProps" Target="viewProps.xml"/><Relationship Id="rId44" Type="http://schemas.openxmlformats.org/officeDocument/2006/relationships/presProps" Target="presProps.xml"/><Relationship Id="rId43" Type="http://schemas.openxmlformats.org/officeDocument/2006/relationships/handoutMaster" Target="handoutMasters/handoutMaster1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671638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67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2185095" y="0"/>
            <a:ext cx="1671638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67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1671638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67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2185095" y="8685213"/>
            <a:ext cx="1671638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7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ssion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sea_waves_sea_swallows_vplus_20230307/Session-b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https://bucket-mindshow.oss-cn-beijing.aliyuncs.com/file/6652566/20230522135808_o2rf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8675" y="4724400"/>
            <a:ext cx="238125" cy="1619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slides">
    <p:bg>
      <p:bgPr>
        <a:solidFill>
          <a:srgbClr val="E5E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bucket-mindshow.oss-cn-beijing.aliyuncs.com/file/6652566/20230522135808_o2rf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8675" y="4724400"/>
            <a:ext cx="238125" cy="1619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sea_waves_sea_swallows_vplus_20230307/Cover-b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https://bucket-mindshow.oss-cn-beijing.aliyuncs.com/file/6652566/20230522135808_o2rf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8675" y="4724400"/>
            <a:ext cx="238125" cy="1619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sea_waves_sea_swallows_vplus_20230307/Cover-b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https://bucket-mindshow.oss-cn-beijing.aliyuncs.com/file/6652566/20230522135808_o2rf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8675" y="4724400"/>
            <a:ext cx="238125" cy="1619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talog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sea_waves_sea_swallows_vplus_20230307/Catalog-b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https://bucket-mindshow.oss-cn-beijing.aliyuncs.com/file/6652566/20230522135808_o2rf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8675" y="4724400"/>
            <a:ext cx="238125" cy="1619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ssion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sea_waves_sea_swallows_vplus_20230307/Session-b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https://bucket-mindshow.oss-cn-beijing.aliyuncs.com/file/6652566/20230522135808_o2rf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8675" y="4724400"/>
            <a:ext cx="238125" cy="1619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slides">
    <p:bg>
      <p:bgPr>
        <a:solidFill>
          <a:srgbClr val="E5E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bucket-mindshow.oss-cn-beijing.aliyuncs.com/file/6652566/20230522135808_o2rf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8675" y="4724400"/>
            <a:ext cx="238125" cy="1619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sea_waves_sea_swallows_vplus_20230307/Cover-b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https://bucket-mindshow.oss-cn-beijing.aliyuncs.com/file/6652566/20230522135808_o2rf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8675" y="4724400"/>
            <a:ext cx="238125" cy="1619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sea_waves_sea_swallows_vplus_20230307/Cover-b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https://bucket-mindshow.oss-cn-beijing.aliyuncs.com/file/6652566/20230522135808_o2rf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8675" y="4724400"/>
            <a:ext cx="238125" cy="1619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talog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sea_waves_sea_swallows_vplus_20230307/Catalog-b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https://bucket-mindshow.oss-cn-beijing.aliyuncs.com/file/6652566/20230522135808_o2rf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8675" y="4724400"/>
            <a:ext cx="238125" cy="161925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7" Type="http://schemas.openxmlformats.org/officeDocument/2006/relationships/theme" Target="../theme/theme2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5.xml"/><Relationship Id="rId2" Type="http://schemas.openxmlformats.org/officeDocument/2006/relationships/hyperlink" Target="https://docs.github.com/zh/actions/learn-github-actions/understanding-github-actions" TargetMode="External"/><Relationship Id="rId1" Type="http://schemas.openxmlformats.org/officeDocument/2006/relationships/hyperlink" Target="https://docs.github.com/zh/actions/learn-github-actions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11.xml"/><Relationship Id="rId4" Type="http://schemas.openxmlformats.org/officeDocument/2006/relationships/image" Target="../media/image7.png"/><Relationship Id="rId3" Type="http://schemas.openxmlformats.org/officeDocument/2006/relationships/tags" Target="../tags/tag3.xml"/><Relationship Id="rId2" Type="http://schemas.openxmlformats.org/officeDocument/2006/relationships/image" Target="../media/image6.png"/><Relationship Id="rId1" Type="http://schemas.openxmlformats.org/officeDocument/2006/relationships/tags" Target="../tags/tag2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8.png"/><Relationship Id="rId1" Type="http://schemas.openxmlformats.org/officeDocument/2006/relationships/tags" Target="../tags/tag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5.xml"/><Relationship Id="rId2" Type="http://schemas.openxmlformats.org/officeDocument/2006/relationships/hyperlink" Target="https://gitee.com/autom-studio/pydemo/pulls/3" TargetMode="External"/><Relationship Id="rId1" Type="http://schemas.openxmlformats.org/officeDocument/2006/relationships/hyperlink" Target="https://www.bilibili.com/video/BV1ou411o7tf/?spm_id_from=333.880.my_history.page.click&amp;vd_source=5f1b28286ef933c34018acd35c67cc81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1.xml"/><Relationship Id="rId6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7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8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5.png"/><Relationship Id="rId2" Type="http://schemas.openxmlformats.org/officeDocument/2006/relationships/tags" Target="../tags/tag1.xml"/><Relationship Id="rId1" Type="http://schemas.openxmlformats.org/officeDocument/2006/relationships/hyperlink" Target="https://blog.csdn.net/farmer_hutao/article/details/126147803?ops_request_misc=%257B%2522request%255Fid%2522%253A%2522168422221116800227432464%2522%252C%2522scm%2522%253A%252220140713.130102334..%2522%257D&amp;request_id=168422221116800227432464&amp;biz_id=0&amp;utm_me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5800" y="1014413"/>
            <a:ext cx="4125278" cy="1171575"/>
          </a:xfrm>
          <a:prstGeom prst="rect">
            <a:avLst/>
          </a:prstGeom>
          <a:noFill/>
        </p:spPr>
        <p:txBody>
          <a:bodyPr wrap="square" rtlCol="0" anchor="b"/>
          <a:lstStyle/>
          <a:p>
            <a:pPr marL="0" indent="0" algn="ctr">
              <a:buNone/>
            </a:pPr>
            <a:r>
              <a:rPr lang="en-US" sz="48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CI-SRE解读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685800" y="2390775"/>
            <a:ext cx="3853815" cy="75247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920" dirty="0">
                <a:solidFill>
                  <a:srgbClr val="383838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CI-SRE解读</a:t>
            </a:r>
            <a:endParaRPr lang="en-US" sz="1920" dirty="0"/>
          </a:p>
        </p:txBody>
      </p:sp>
      <p:sp>
        <p:nvSpPr>
          <p:cNvPr id="4" name="Text 2"/>
          <p:cNvSpPr/>
          <p:nvPr/>
        </p:nvSpPr>
        <p:spPr>
          <a:xfrm>
            <a:off x="695325" y="4005263"/>
            <a:ext cx="1943100" cy="54292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20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王志清</a:t>
            </a:r>
            <a:endParaRPr lang="en-US" sz="1200" dirty="0"/>
          </a:p>
          <a:p>
            <a:pPr marL="0" indent="0" algn="ctr">
              <a:buNone/>
            </a:pPr>
            <a:r>
              <a:rPr lang="en-US" sz="120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2023-05-22</a:t>
            </a:r>
            <a:endParaRPr lang="en-US" sz="1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基本认识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914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  <a:sym typeface="+mn-ea"/>
                <a:hlinkClick r:id="rId1" action="ppaction://hlinkfile"/>
              </a:rPr>
              <a:t>中文文档</a:t>
            </a:r>
            <a:endParaRPr lang="en-US" sz="1535" dirty="0">
              <a:solidFill>
                <a:srgbClr val="383838"/>
              </a:solidFill>
              <a:latin typeface="Comic Sans MS" panose="030F0702030302020204" charset="0"/>
              <a:ea typeface="Comic Sans MS" panose="030F0702030302020204" charset="0"/>
              <a:cs typeface="Comic Sans MS" panose="030F0702030302020204" charset="0"/>
            </a:endParaRPr>
          </a:p>
          <a:p>
            <a:pPr indent="0" algn="l">
              <a:lnSpc>
                <a:spcPct val="150000"/>
              </a:lnSpc>
              <a:buSzPct val="100000"/>
              <a:buNone/>
            </a:pPr>
            <a:endParaRPr lang="en-US" sz="1535" dirty="0"/>
          </a:p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sz="1535" dirty="0">
                <a:hlinkClick r:id="rId2" tooltip="" action="ppaction://hlinkfile"/>
              </a:rPr>
              <a:t>YAML组件语法介绍</a:t>
            </a:r>
            <a:endParaRPr lang="en-US" sz="1535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ea typeface="Segoe Script" panose="030B0504020000000003" charset="0"/>
                <a:cs typeface="+mn-lt"/>
              </a:rPr>
              <a:t>Github Action</a:t>
            </a: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基本概念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21717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workflow: 一个 workflow 就是一个完整的工作流过程，每个workflow 包含一组 jobs任务。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job : jobs任务包含一个或多个job ，每个 job包含一系列的 steps 步骤。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step : 每个 step 步骤可以执行指令或者使用一个 action 动作。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action : 每个 action 动作就是一个通用的基本单元。</a:t>
            </a:r>
            <a:endParaRPr lang="en-US" sz="1535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CICD场景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22860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dev分支，自动部署到测试机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master分支，自动化测试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v\*.\*.\*格式的tag，自动上线（支持回滚）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...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endParaRPr lang="en-US" sz="1535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本次应用场景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914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自动build，并发布到pages服务器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触发条件：提交代码到master分支</a:t>
            </a:r>
            <a:endParaRPr lang="en-US" sz="1535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代码演示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715010"/>
            <a:ext cx="7715250" cy="327183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indent="0" algn="l">
              <a:lnSpc>
                <a:spcPct val="150000"/>
              </a:lnSpc>
              <a:buSzPct val="100000"/>
              <a:buNone/>
            </a:pPr>
            <a:endParaRPr lang="en-US" sz="1535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24510" y="1246505"/>
            <a:ext cx="3857625" cy="22098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382135" y="715010"/>
            <a:ext cx="4562475" cy="413385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代码演示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776605"/>
            <a:ext cx="7715250" cy="327183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ct val="150000"/>
              </a:lnSpc>
              <a:buSzPct val="100000"/>
              <a:buNone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1. 触发条件 </a:t>
            </a:r>
            <a:r>
              <a:rPr lang="en-US" sz="1535" b="1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on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push  -  git push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branches - 改动分支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paths - 代码改动在paths范围内</a:t>
            </a:r>
            <a:endParaRPr lang="en-US" sz="1535" dirty="0"/>
          </a:p>
          <a:p>
            <a:pPr marL="0" indent="0" algn="l">
              <a:lnSpc>
                <a:spcPct val="150000"/>
              </a:lnSpc>
              <a:buSzPct val="100000"/>
              <a:buNone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2. 任务 </a:t>
            </a:r>
            <a:r>
              <a:rPr lang="en-US" sz="1535" b="1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jobs</a:t>
            </a:r>
            <a:endParaRPr lang="en-US" sz="1535" dirty="0"/>
          </a:p>
          <a:p>
            <a:pPr marL="0" indent="0" algn="l">
              <a:lnSpc>
                <a:spcPct val="150000"/>
              </a:lnSpc>
              <a:buSzPct val="100000"/>
              <a:buNone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3. 步骤 </a:t>
            </a:r>
            <a:r>
              <a:rPr lang="en-US" sz="1535" b="1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steps</a:t>
            </a: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  可定义，也可以第三方</a:t>
            </a:r>
            <a:endParaRPr lang="en-US" sz="1535" dirty="0"/>
          </a:p>
        </p:txBody>
      </p:sp>
      <p:pic>
        <p:nvPicPr>
          <p:cNvPr id="4" name="Image 0" descr="preencoded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45210" y="3001645"/>
            <a:ext cx="7568565" cy="1905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endParaRPr lang="en-US" sz="2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0745" y="1945005"/>
            <a:ext cx="7381875" cy="19050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62000" y="1304925"/>
            <a:ext cx="7715250" cy="200025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ct val="150000"/>
              </a:lnSpc>
              <a:buNone/>
            </a:pPr>
            <a:endParaRPr lang="en-US" sz="1535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目标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914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认识Github Actions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使用Github Actions构建，并部署</a:t>
            </a:r>
            <a:endParaRPr lang="en-US" sz="1535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注释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1052512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ct val="150000"/>
              </a:lnSpc>
              <a:buSzPct val="100000"/>
              <a:buNone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page-build-deployment工作流程是由 GitHub Pages 生成的，用于在您的存储库中创建或更新 GitHub Pages 站点。 有关详细信息，请参阅“[GitHub Pages](https://docs.github.com/cn/pages)”。</a:t>
            </a:r>
            <a:endParaRPr lang="en-US" sz="1535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14450" y="1843088"/>
            <a:ext cx="1452563" cy="12334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5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04</a:t>
            </a:r>
            <a:endParaRPr lang="en-US" sz="5400" dirty="0"/>
          </a:p>
        </p:txBody>
      </p:sp>
      <p:sp>
        <p:nvSpPr>
          <p:cNvPr id="3" name="Text 1"/>
          <p:cNvSpPr/>
          <p:nvPr/>
        </p:nvSpPr>
        <p:spPr>
          <a:xfrm>
            <a:off x="3805238" y="1624013"/>
            <a:ext cx="4763453" cy="167640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40" b="1" dirty="0">
                <a:solidFill>
                  <a:srgbClr val="062486"/>
                </a:solidFill>
                <a:ea typeface="Segoe Script" panose="030B0504020000000003" charset="0"/>
                <a:cs typeface="+mn-lt"/>
              </a:rPr>
              <a:t>Gitee-Jenkins</a:t>
            </a:r>
            <a:endParaRPr lang="en-US" sz="3840" dirty="0">
              <a:cs typeface="+mn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195513" y="1495425"/>
            <a:ext cx="6000750" cy="297656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600" dirty="0">
                <a:solidFill>
                  <a:srgbClr val="383838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devOps</a:t>
            </a:r>
            <a:endParaRPr lang="en-US" sz="16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600" dirty="0">
                <a:solidFill>
                  <a:srgbClr val="383838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CI 介绍</a:t>
            </a:r>
            <a:endParaRPr lang="en-US" sz="16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600" dirty="0">
                <a:solidFill>
                  <a:srgbClr val="383838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GitHub Actions</a:t>
            </a:r>
            <a:endParaRPr lang="en-US" sz="16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600" dirty="0">
                <a:solidFill>
                  <a:srgbClr val="383838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Gitee-Jenkins</a:t>
            </a:r>
            <a:endParaRPr lang="en-US" sz="16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600" dirty="0">
                <a:solidFill>
                  <a:srgbClr val="383838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SRE</a:t>
            </a:r>
            <a:endParaRPr lang="en-US" sz="1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Gitee-Jenkins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22860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  <a:hlinkClick r:id="rId1" tooltip="" action="ppaction://hlinkfile"/>
              </a:rPr>
              <a:t>Gitee DevOps实战——打造自己的持续集成工作流</a:t>
            </a:r>
            <a:endParaRPr lang="en-US" sz="1535" dirty="0">
              <a:solidFill>
                <a:srgbClr val="383838"/>
              </a:solidFill>
              <a:latin typeface="Comic Sans MS" panose="030F0702030302020204" charset="0"/>
              <a:ea typeface="Comic Sans MS" panose="030F0702030302020204" charset="0"/>
              <a:cs typeface="Comic Sans MS" panose="030F0702030302020204" charset="0"/>
              <a:hlinkClick r:id="rId1" tooltip="" action="ppaction://hlinkfile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endParaRPr lang="en-US" sz="1535" dirty="0">
              <a:solidFill>
                <a:srgbClr val="383838"/>
              </a:solidFill>
              <a:latin typeface="Comic Sans MS" panose="030F0702030302020204" charset="0"/>
              <a:ea typeface="Comic Sans MS" panose="030F0702030302020204" charset="0"/>
              <a:cs typeface="Comic Sans MS" panose="030F0702030302020204" charset="0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ym typeface="+mn-ea"/>
                <a:hlinkClick r:id="rId2" action="ppaction://hlinkfile"/>
              </a:rPr>
              <a:t>pydemo仓库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endParaRPr lang="en-US" sz="1535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Gitee-Jenkins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22860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一、持续集成简介</a:t>
            </a:r>
            <a:endParaRPr lang="en-US" sz="1535" dirty="0"/>
          </a:p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二、打造自己的持续集成作业平台</a:t>
            </a:r>
            <a:endParaRPr lang="en-US" sz="1535" dirty="0"/>
          </a:p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三、如何用Gitee玩转持续集成</a:t>
            </a:r>
            <a:endParaRPr lang="en-US" sz="1535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一、持续集成简介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13716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持续集成的概念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持续集成的工作原理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持续集成的优势</a:t>
            </a:r>
            <a:endParaRPr lang="en-US" sz="1535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持续集成的概念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6858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Cl（Continuous integration），是一种软件工程流程，是将所有软件工程师对于软件的工作副本持续集成到共享主线（mainline）的一种举措。</a:t>
            </a:r>
            <a:endParaRPr lang="en-US" sz="1535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持续集成的工作原理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3786188" cy="3614737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47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采用持续集成时，开发人员可以使用诸如Gt之类的版本控制系统，将更新频繁提交到共享存储库中。在每次提交前，开发人员可以选择在集成前对其代码执行本地单元测试，作为额外的验证层。持续集成服务在新代码更改上自动构建和运行集成测试，以立即发现任何错误。同时，将集成后的全貌在测试环境中发布出来，以支撑更多测试内容及验收工作。</a:t>
            </a:r>
            <a:endParaRPr lang="en-US" sz="1470" dirty="0"/>
          </a:p>
        </p:txBody>
      </p:sp>
      <p:pic>
        <p:nvPicPr>
          <p:cNvPr id="4" name="Image 0" descr="https://cdn.jsdelivr.net/gh/Eadela/pic-go/img/202305161736856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91063" y="1304925"/>
            <a:ext cx="3638550" cy="180975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持续集成的优势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34290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1. 提高开发人员的工作效率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持续集成可将开发人员从手动任务中解放出来，并且鼓励有助于减少发布到客户环境中的错误和缺陷数量的行为，从而提高团队的工作效率。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2. 更快发现并解决缺陷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通过更频繁的测试，您的团队可以在缺陷稍后变成大问题前发现并解决这些缺陷。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3. 更快交付更新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持续集成有助于您的团队更快、更频繁地向客户交付更新。</a:t>
            </a:r>
            <a:endParaRPr lang="en-US" sz="1535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二、打造自己的持续集成作业平台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13716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平台的构成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平台的工作流程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搭建一个C平台</a:t>
            </a:r>
            <a:endParaRPr lang="en-US" sz="1535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平台的构成</a:t>
            </a:r>
            <a:endParaRPr lang="en-US" sz="2400" dirty="0"/>
          </a:p>
        </p:txBody>
      </p:sp>
      <p:pic>
        <p:nvPicPr>
          <p:cNvPr id="3" name="Image 0" descr="https://cdn.jsdelivr.net/gh/Eadela/pic-go/img/20230516175800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57325" y="1304925"/>
            <a:ext cx="6329363" cy="36957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平台的工作流程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738688" y="1304925"/>
            <a:ext cx="3738563" cy="360045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15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1. 工程师以PR方式提交代码到gitee仓库，</a:t>
            </a:r>
            <a:endParaRPr lang="en-US" sz="115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15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2. 触发webhooks，发送请求到jenkins服务上，拉仓库</a:t>
            </a:r>
            <a:endParaRPr lang="en-US" sz="115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15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3. pipeline执行流水线任务</a:t>
            </a:r>
            <a:endParaRPr lang="en-US" sz="115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15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build docker image、自动化测试等</a:t>
            </a:r>
            <a:endParaRPr lang="en-US" sz="115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15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4. 存储镜像到Harbor</a:t>
            </a:r>
            <a:endParaRPr lang="en-US" sz="115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15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5. helm部署到测试环境Kubernetes</a:t>
            </a:r>
            <a:endParaRPr lang="en-US" sz="115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15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6. 向外暴露请求入口，通过coreDNS解析，可以访问页面、自动化测试报告</a:t>
            </a:r>
            <a:endParaRPr lang="en-US" sz="115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15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7. 测试、PM验收</a:t>
            </a:r>
            <a:endParaRPr lang="en-US" sz="115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15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agent执行任务</a:t>
            </a:r>
            <a:endParaRPr lang="en-US" sz="1150" dirty="0"/>
          </a:p>
        </p:txBody>
      </p:sp>
      <p:pic>
        <p:nvPicPr>
          <p:cNvPr id="4" name="Image 0" descr="https://cdn.jsdelivr.net/gh/Eadela/pic-go/img/202305161804651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2000" y="1304925"/>
            <a:ext cx="3590925" cy="3205163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agent执行任务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974090"/>
            <a:ext cx="7715250" cy="13716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sz="1535" dirty="0"/>
              <a:t>  - build </a:t>
            </a:r>
            <a:endParaRPr lang="en-US" sz="1535" dirty="0"/>
          </a:p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sz="1535" dirty="0"/>
              <a:t>     - 发送构建评论</a:t>
            </a:r>
            <a:endParaRPr lang="en-US" sz="1535" dirty="0"/>
          </a:p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sz="1535" dirty="0"/>
              <a:t>     - 构建镜像，发送镜像到Harbor</a:t>
            </a:r>
            <a:endParaRPr lang="en-US" sz="1535" dirty="0"/>
          </a:p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sz="1535" dirty="0"/>
              <a:t>  - deploy</a:t>
            </a:r>
            <a:endParaRPr lang="en-US" sz="1535" dirty="0"/>
          </a:p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sz="1535" dirty="0"/>
              <a:t>    - helm卸载上次部署的pod</a:t>
            </a:r>
            <a:endParaRPr lang="en-US" sz="1535" dirty="0"/>
          </a:p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sz="1535" dirty="0"/>
              <a:t>    - k8s删除上次部署的pod</a:t>
            </a:r>
            <a:endParaRPr lang="en-US" sz="1535" dirty="0"/>
          </a:p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sz="1535" dirty="0"/>
              <a:t>    - k8s部署新的pod</a:t>
            </a:r>
            <a:endParaRPr lang="en-US" sz="1535" dirty="0"/>
          </a:p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sz="1535" dirty="0"/>
              <a:t>    - 发送部署评论</a:t>
            </a:r>
            <a:endParaRPr lang="en-US" sz="1535" dirty="0"/>
          </a:p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sz="1535" dirty="0"/>
              <a:t> </a:t>
            </a:r>
            <a:endParaRPr lang="en-US" sz="1535" dirty="0"/>
          </a:p>
        </p:txBody>
      </p:sp>
      <p:sp>
        <p:nvSpPr>
          <p:cNvPr id="4" name="文本框 3"/>
          <p:cNvSpPr txBox="1"/>
          <p:nvPr/>
        </p:nvSpPr>
        <p:spPr>
          <a:xfrm>
            <a:off x="4190365" y="903605"/>
            <a:ext cx="3924935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dirty="0">
                <a:sym typeface="+mn-ea"/>
              </a:rPr>
              <a:t> - test</a:t>
            </a:r>
            <a:endParaRPr lang="en-US" dirty="0"/>
          </a:p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dirty="0">
                <a:sym typeface="+mn-ea"/>
              </a:rPr>
              <a:t>    - 执行自动化测试</a:t>
            </a:r>
            <a:endParaRPr lang="en-US" dirty="0"/>
          </a:p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dirty="0">
                <a:sym typeface="+mn-ea"/>
              </a:rPr>
              <a:t>    - 发送测试评论，包含测试报告和服务入口</a:t>
            </a:r>
            <a:endParaRPr lang="en-US" dirty="0"/>
          </a:p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dirty="0">
                <a:sym typeface="+mn-ea"/>
              </a:rPr>
              <a:t>  - delete</a:t>
            </a:r>
            <a:endParaRPr lang="en-US" dirty="0"/>
          </a:p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dirty="0">
                <a:sym typeface="+mn-ea"/>
              </a:rPr>
              <a:t>    - helm卸载pod</a:t>
            </a:r>
            <a:endParaRPr lang="en-US" dirty="0"/>
          </a:p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dirty="0">
                <a:sym typeface="+mn-ea"/>
              </a:rPr>
              <a:t>    - k8s删除pod</a:t>
            </a:r>
            <a:endParaRPr lang="en-US" dirty="0"/>
          </a:p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dirty="0">
                <a:sym typeface="+mn-ea"/>
              </a:rPr>
              <a:t>    - 发送合并代码，closed评论</a:t>
            </a:r>
            <a:endParaRPr lang="en-US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14450" y="1843088"/>
            <a:ext cx="1452563" cy="12334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5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01</a:t>
            </a:r>
            <a:endParaRPr lang="en-US" sz="5400" dirty="0"/>
          </a:p>
        </p:txBody>
      </p:sp>
      <p:sp>
        <p:nvSpPr>
          <p:cNvPr id="3" name="Text 1"/>
          <p:cNvSpPr/>
          <p:nvPr/>
        </p:nvSpPr>
        <p:spPr>
          <a:xfrm>
            <a:off x="3805238" y="1624013"/>
            <a:ext cx="4763453" cy="167640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4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devOps</a:t>
            </a:r>
            <a:endParaRPr lang="en-US" sz="384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搭建一个C平台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36576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1. 搭建私有DNS服务器，用于解析自定义域名：https://gitee.com/oscstudio/coredns-installer</a:t>
            </a:r>
            <a:endParaRPr lang="en-US" sz="1535" dirty="0"/>
          </a:p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2. 搭建Harbor用于保存每次构建的容器镜像：https://gitee.com/oscstudio/simple-harbor</a:t>
            </a:r>
            <a:endParaRPr lang="en-US" sz="1535" dirty="0"/>
          </a:p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3. 搭建Jenkins用于执行构建：https://gitee.com/oscstudio/simple-jenkins</a:t>
            </a:r>
            <a:endParaRPr lang="en-US" sz="1535" dirty="0"/>
          </a:p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4. 搭建Kubernetes用于部署集成测试环境：https:/gitee.com/atompi/install-single-master-K8s</a:t>
            </a:r>
            <a:endParaRPr lang="en-US" sz="1535" dirty="0"/>
          </a:p>
          <a:p>
            <a:pPr indent="0" algn="l">
              <a:lnSpc>
                <a:spcPct val="150000"/>
              </a:lnSpc>
              <a:buSzPct val="100000"/>
              <a:buNone/>
            </a:pPr>
            <a:endParaRPr lang="en-US" sz="1535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三、如何用Gitee玩转持续集成</a:t>
            </a:r>
            <a:endParaRPr lang="en-US" sz="2400" dirty="0"/>
          </a:p>
        </p:txBody>
      </p:sp>
      <p:pic>
        <p:nvPicPr>
          <p:cNvPr id="3" name="Image 0" descr="https://cdn.jsdelivr.net/gh/Eadela/pic-go/img/202305161920885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38375" y="1304925"/>
            <a:ext cx="1524000" cy="904875"/>
          </a:xfrm>
          <a:prstGeom prst="rect">
            <a:avLst/>
          </a:prstGeom>
        </p:spPr>
      </p:pic>
      <p:pic>
        <p:nvPicPr>
          <p:cNvPr id="4" name="Image 1" descr="https://cdn.jsdelivr.net/gh/Eadela/pic-go/img/20230516192309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1304925"/>
            <a:ext cx="1524000" cy="876300"/>
          </a:xfrm>
          <a:prstGeom prst="rect">
            <a:avLst/>
          </a:prstGeom>
        </p:spPr>
      </p:pic>
      <p:pic>
        <p:nvPicPr>
          <p:cNvPr id="5" name="Image 2" descr="https://cdn.jsdelivr.net/gh/Eadela/pic-go/img/202305161925347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1625" y="1304925"/>
            <a:ext cx="1524000" cy="809625"/>
          </a:xfrm>
          <a:prstGeom prst="rect">
            <a:avLst/>
          </a:prstGeom>
        </p:spPr>
      </p:pic>
      <p:pic>
        <p:nvPicPr>
          <p:cNvPr id="6" name="Image 3" descr="https://cdn.jsdelivr.net/gh/Eadela/pic-go/img/202305161938327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8375" y="2257425"/>
            <a:ext cx="2333625" cy="809625"/>
          </a:xfrm>
          <a:prstGeom prst="rect">
            <a:avLst/>
          </a:prstGeom>
        </p:spPr>
      </p:pic>
      <p:pic>
        <p:nvPicPr>
          <p:cNvPr id="7" name="Image 4" descr="https://cdn.jsdelivr.net/gh/Eadela/pic-go/img/202305161938845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9625" y="2257425"/>
            <a:ext cx="2333625" cy="471487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14450" y="1843088"/>
            <a:ext cx="1452563" cy="12334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5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05</a:t>
            </a:r>
            <a:endParaRPr lang="en-US" sz="5400" dirty="0"/>
          </a:p>
        </p:txBody>
      </p:sp>
      <p:sp>
        <p:nvSpPr>
          <p:cNvPr id="3" name="Text 1"/>
          <p:cNvSpPr/>
          <p:nvPr/>
        </p:nvSpPr>
        <p:spPr>
          <a:xfrm>
            <a:off x="3805238" y="1624013"/>
            <a:ext cx="4763453" cy="167640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4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SRE</a:t>
            </a:r>
            <a:endParaRPr lang="en-US" sz="384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SRE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107632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000000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架构图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000000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DevOps架构CICD程序设计图:</a:t>
            </a:r>
            <a:endParaRPr lang="en-US" sz="1535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1304925"/>
            <a:ext cx="7715250" cy="914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[SRE内部培训分享-文档](http://c.100credit.cn/pages/viewpage.action?pageId=93312883)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[sre平台架构升级优化](http://c.100credit.cn/pages/viewpage.action?pageId=60420542)</a:t>
            </a:r>
            <a:endParaRPr lang="en-US" sz="1535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架构图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4514850"/>
            <a:ext cx="7715250" cy="48577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各个应用层在微服务架构下的职责：</a:t>
            </a:r>
            <a:endParaRPr lang="en-US" sz="1535" dirty="0"/>
          </a:p>
        </p:txBody>
      </p:sp>
      <p:pic>
        <p:nvPicPr>
          <p:cNvPr id="4" name="Image 0" descr="https://cdn.jsdelivr.net/gh/Eadela/pic-go/img/202305171119297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62125" y="1304925"/>
            <a:ext cx="5715000" cy="3209925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各个应用层在微服务架构下的职责：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315753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ct val="150000"/>
              </a:lnSpc>
              <a:buSzPct val="100000"/>
              <a:buNone/>
            </a:pPr>
            <a:r>
              <a:rPr lang="en-US" sz="1090" b="1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运行环境层</a:t>
            </a:r>
            <a:r>
              <a:rPr lang="en-US" sz="109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：提供基础设施服务，包括服务器，IT安全配置以及容器云平台。未来所有的服务都会运行在容器云平台上</a:t>
            </a:r>
            <a:endParaRPr lang="en-US" sz="1090" dirty="0"/>
          </a:p>
          <a:p>
            <a:pPr marL="0" indent="0" algn="l">
              <a:lnSpc>
                <a:spcPct val="150000"/>
              </a:lnSpc>
              <a:buSzPct val="100000"/>
              <a:buNone/>
            </a:pPr>
            <a:r>
              <a:rPr lang="en-US" sz="1090" b="1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数据存储层</a:t>
            </a:r>
            <a:r>
              <a:rPr lang="en-US" sz="109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：提供数据存储能力，对于不同的数据类型，提供了不同的存储方式。Mysql用于应用数据的存储，redis用于缓存数据的存储，ES集群用于快速检索</a:t>
            </a:r>
            <a:endParaRPr lang="en-US" sz="1090" dirty="0"/>
          </a:p>
          <a:p>
            <a:pPr marL="0" indent="0" algn="l">
              <a:lnSpc>
                <a:spcPct val="150000"/>
              </a:lnSpc>
              <a:buSzPct val="100000"/>
              <a:buNone/>
            </a:pPr>
            <a:r>
              <a:rPr lang="en-US" sz="1090" b="1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基础服务层</a:t>
            </a:r>
            <a:r>
              <a:rPr lang="en-US" sz="109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：提供基础公共服务能力，除了为sre平台发布平台本身提供基础服务 日志服务(ELK)提供日志采集，存储，分析和展示服务； 消息服务提供组件间的通信能力； 任务调度和后台作业(Quaz)提供了长耗时任务队列的调度和处理服务； 身份认证服务面向开放提供了统一的身份认证能力。</a:t>
            </a:r>
            <a:endParaRPr lang="en-US" sz="1090" dirty="0"/>
          </a:p>
          <a:p>
            <a:pPr marL="0" indent="0" algn="l">
              <a:lnSpc>
                <a:spcPct val="150000"/>
              </a:lnSpc>
              <a:buSzPct val="100000"/>
              <a:buNone/>
            </a:pPr>
            <a:r>
              <a:rPr lang="en-US" sz="1090" b="1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应用服务层</a:t>
            </a:r>
            <a:r>
              <a:rPr lang="en-US" sz="109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：研发协同业务服务，主要包含基础服务，持续集成服务、质量服务和持续交付服务。</a:t>
            </a:r>
            <a:endParaRPr lang="en-US" sz="1090" dirty="0"/>
          </a:p>
          <a:p>
            <a:pPr marL="0" indent="0" algn="l">
              <a:lnSpc>
                <a:spcPct val="150000"/>
              </a:lnSpc>
              <a:buSzPct val="100000"/>
              <a:buNone/>
            </a:pPr>
            <a:r>
              <a:rPr lang="en-US" sz="1090" b="1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API接口层</a:t>
            </a:r>
            <a:r>
              <a:rPr lang="en-US" sz="109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：API网关为服务消费端提供了统一的服务入口。除了网关，还必须实现服务治理：服务的注册、发现、负载、容错、降级、日志。</a:t>
            </a:r>
            <a:endParaRPr lang="en-US" sz="1090" dirty="0"/>
          </a:p>
          <a:p>
            <a:pPr marL="0" indent="0" algn="l">
              <a:lnSpc>
                <a:spcPct val="150000"/>
              </a:lnSpc>
              <a:buSzPct val="100000"/>
              <a:buNone/>
            </a:pPr>
            <a:r>
              <a:rPr lang="en-US" sz="1090" b="1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展示层</a:t>
            </a:r>
            <a:r>
              <a:rPr lang="en-US" sz="109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：展示层是通过API网关来使用应用服务。</a:t>
            </a:r>
            <a:endParaRPr lang="en-US" sz="109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DevOps架构CICD程序设计图:</a:t>
            </a:r>
            <a:endParaRPr lang="en-US" sz="2400" dirty="0"/>
          </a:p>
        </p:txBody>
      </p:sp>
      <p:pic>
        <p:nvPicPr>
          <p:cNvPr id="3" name="Image 0" descr="https://cdn.jsdelivr.net/gh/Eadela/pic-go/img/202305171119322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19338" y="1304925"/>
            <a:ext cx="4605338" cy="3452813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76300" y="1557338"/>
            <a:ext cx="3395663" cy="54768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2400" b="1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THE END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876300" y="2000250"/>
            <a:ext cx="3395663" cy="10287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45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THANKS</a:t>
            </a:r>
            <a:endParaRPr lang="en-US" sz="4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devOps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914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indent="0" algn="l">
              <a:lnSpc>
                <a:spcPct val="150000"/>
              </a:lnSpc>
              <a:buSzPct val="100000"/>
              <a:buNone/>
            </a:pPr>
            <a:endParaRPr lang="en-US" sz="1535" dirty="0">
              <a:hlinkClick r:id="rId1" tooltip="" action="ppaction://hlinkfile"/>
            </a:endParaRPr>
          </a:p>
          <a:p>
            <a:pPr indent="0" algn="l">
              <a:lnSpc>
                <a:spcPct val="150000"/>
              </a:lnSpc>
              <a:buSzPct val="100000"/>
              <a:buNone/>
            </a:pPr>
            <a:endParaRPr lang="en-US" sz="1535" dirty="0">
              <a:hlinkClick r:id="rId1" tooltip="" action="ppaction://hlinkfile"/>
            </a:endParaRPr>
          </a:p>
          <a:p>
            <a:pPr indent="0" algn="l">
              <a:lnSpc>
                <a:spcPct val="150000"/>
              </a:lnSpc>
              <a:buSzPct val="100000"/>
              <a:buNone/>
            </a:pPr>
            <a:endParaRPr lang="en-US" sz="1535" dirty="0">
              <a:hlinkClick r:id="rId1" tooltip="" action="ppaction://hlinkfile"/>
            </a:endParaRPr>
          </a:p>
          <a:p>
            <a:pPr indent="0" algn="l">
              <a:lnSpc>
                <a:spcPct val="150000"/>
              </a:lnSpc>
              <a:buSzPct val="100000"/>
              <a:buNone/>
            </a:pPr>
            <a:endParaRPr lang="en-US" sz="1535" dirty="0">
              <a:hlinkClick r:id="rId1" tooltip="" action="ppaction://hlinkfile"/>
            </a:endParaRPr>
          </a:p>
          <a:p>
            <a:pPr indent="0" algn="l">
              <a:lnSpc>
                <a:spcPct val="150000"/>
              </a:lnSpc>
              <a:buSzPct val="100000"/>
              <a:buNone/>
            </a:pPr>
            <a:endParaRPr lang="en-US" sz="1535" dirty="0">
              <a:hlinkClick r:id="rId1" tooltip="" action="ppaction://hlinkfile"/>
            </a:endParaRPr>
          </a:p>
          <a:p>
            <a:pPr indent="0" algn="l">
              <a:lnSpc>
                <a:spcPct val="150000"/>
              </a:lnSpc>
              <a:buSzPct val="100000"/>
              <a:buNone/>
            </a:pPr>
            <a:endParaRPr lang="en-US" sz="1535" dirty="0">
              <a:hlinkClick r:id="rId1" tooltip="" action="ppaction://hlinkfile"/>
            </a:endParaRPr>
          </a:p>
          <a:p>
            <a:pPr indent="0" algn="l">
              <a:lnSpc>
                <a:spcPct val="150000"/>
              </a:lnSpc>
              <a:buSzPct val="100000"/>
              <a:buNone/>
            </a:pPr>
            <a:endParaRPr lang="en-US" sz="1535" dirty="0">
              <a:hlinkClick r:id="rId1" tooltip="" action="ppaction://hlinkfile"/>
            </a:endParaRPr>
          </a:p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sz="1535" dirty="0">
                <a:hlinkClick r:id="rId1" tooltip="" action="ppaction://hlinkfile"/>
              </a:rPr>
              <a:t>什么是 DevOps</a:t>
            </a:r>
            <a:endParaRPr lang="en-US" sz="1535" dirty="0"/>
          </a:p>
        </p:txBody>
      </p:sp>
      <p:pic>
        <p:nvPicPr>
          <p:cNvPr id="4" name="图片 3" descr="devops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831850" y="932180"/>
            <a:ext cx="5381625" cy="24860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14450" y="1843088"/>
            <a:ext cx="1452563" cy="12334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5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02</a:t>
            </a:r>
            <a:endParaRPr lang="en-US" sz="5400" dirty="0"/>
          </a:p>
        </p:txBody>
      </p:sp>
      <p:sp>
        <p:nvSpPr>
          <p:cNvPr id="3" name="Text 1"/>
          <p:cNvSpPr/>
          <p:nvPr/>
        </p:nvSpPr>
        <p:spPr>
          <a:xfrm>
            <a:off x="3805238" y="1624013"/>
            <a:ext cx="4763453" cy="167640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4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CI 介绍</a:t>
            </a:r>
            <a:endParaRPr lang="en-US" sz="384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CI 介绍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25146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全称 Continuous Integration，表示持续集成</a:t>
            </a:r>
            <a:endParaRPr lang="en-US" sz="1535" dirty="0"/>
          </a:p>
          <a:p>
            <a:pPr indent="0" algn="l">
              <a:lnSpc>
                <a:spcPct val="150000"/>
              </a:lnSpc>
              <a:buSzPct val="100000"/>
              <a:buNone/>
            </a:pPr>
            <a:endParaRPr lang="en-US" sz="1535" dirty="0">
              <a:solidFill>
                <a:srgbClr val="383838"/>
              </a:solidFill>
              <a:latin typeface="Comic Sans MS" panose="030F0702030302020204" charset="0"/>
              <a:ea typeface="Comic Sans MS" panose="030F0702030302020204" charset="0"/>
              <a:cs typeface="Comic Sans MS" panose="030F0702030302020204" charset="0"/>
            </a:endParaRPr>
          </a:p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sz="1535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持续集成（CI）是一种高效率的软件开发实践。在持续集成中，团队成员频繁的集成他们的工作成果，每人一天可以集成多次，每次集成都会经过自动化构建（包括静态扫描，自动化测试等）的检验，以尽快发现错误。</a:t>
            </a:r>
            <a:endParaRPr lang="en-US" sz="1535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14450" y="1843088"/>
            <a:ext cx="1452563" cy="12334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5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03</a:t>
            </a:r>
            <a:endParaRPr lang="en-US" sz="5400" dirty="0"/>
          </a:p>
        </p:txBody>
      </p:sp>
      <p:sp>
        <p:nvSpPr>
          <p:cNvPr id="3" name="Text 1"/>
          <p:cNvSpPr/>
          <p:nvPr/>
        </p:nvSpPr>
        <p:spPr>
          <a:xfrm>
            <a:off x="3805238" y="1624013"/>
            <a:ext cx="4763453" cy="167640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4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GitHub Actions</a:t>
            </a:r>
            <a:endParaRPr lang="en-US" sz="384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GitHub Actions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360045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indent="0" algn="l">
              <a:lnSpc>
                <a:spcPct val="150000"/>
              </a:lnSpc>
              <a:buSzPct val="100000"/>
              <a:buNone/>
            </a:pPr>
            <a:r>
              <a:rPr lang="en-US" sz="115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GitHub Actions 是一种持续集成和持续交付 (CI/CD) 平台，可用于自动执行生成、测试和部署管道。 您可以创建工作流程来构建和测试存储库的每个拉取请求，或将合并的拉取请求部署到生产环境。</a:t>
            </a:r>
            <a:endParaRPr lang="en-US" sz="115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endParaRPr lang="en-US" sz="11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47688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62486"/>
                </a:solidFill>
                <a:latin typeface="Segoe Script" panose="030B0504020000000003" charset="0"/>
                <a:ea typeface="Segoe Script" panose="030B0504020000000003" charset="0"/>
                <a:cs typeface="Segoe Script" panose="030B0504020000000003" charset="0"/>
              </a:rPr>
              <a:t>GitHub Actions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360045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15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基本认识</a:t>
            </a:r>
            <a:endParaRPr lang="en-US" sz="115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15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Github Action基本概念</a:t>
            </a:r>
            <a:endParaRPr lang="en-US" sz="115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15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CICD场景</a:t>
            </a:r>
            <a:endParaRPr lang="en-US" sz="115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15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代码演示</a:t>
            </a:r>
            <a:endParaRPr lang="en-US" sz="115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15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目标</a:t>
            </a:r>
            <a:endParaRPr lang="en-US" sz="115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150" dirty="0">
                <a:solidFill>
                  <a:srgbClr val="383838"/>
                </a:solidFill>
                <a:latin typeface="Comic Sans MS" panose="030F0702030302020204" charset="0"/>
                <a:ea typeface="Comic Sans MS" panose="030F0702030302020204" charset="0"/>
                <a:cs typeface="Comic Sans MS" panose="030F0702030302020204" charset="0"/>
              </a:rPr>
              <a:t>注释</a:t>
            </a:r>
            <a:endParaRPr lang="en-US" sz="1150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3915,&quot;width&quot;:8475}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PP_MARK_KEY" val="3c2cd602-f5e1-450a-973e-2818bbfa028f"/>
  <p:tag name="COMMONDATA" val="eyJoZGlkIjoiMzg5OWU0YzAzMjU0MTc1NjExNzE2NjY4ZTA2MzUyMWI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3002</Words>
  <Application>WPS 演示</Application>
  <PresentationFormat>On-screen Show (16:9)</PresentationFormat>
  <Paragraphs>224</Paragraphs>
  <Slides>38</Slides>
  <Notes>39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38</vt:i4>
      </vt:variant>
    </vt:vector>
  </HeadingPairs>
  <TitlesOfParts>
    <vt:vector size="61" baseType="lpstr">
      <vt:lpstr>Arial</vt:lpstr>
      <vt:lpstr>宋体</vt:lpstr>
      <vt:lpstr>Wingdings</vt:lpstr>
      <vt:lpstr>Noto Serif SC</vt:lpstr>
      <vt:lpstr>Segoe Print</vt:lpstr>
      <vt:lpstr>Noto Serif SC</vt:lpstr>
      <vt:lpstr>Noto Serif SC</vt:lpstr>
      <vt:lpstr>Noto Sans SC</vt:lpstr>
      <vt:lpstr>Noto Sans SC</vt:lpstr>
      <vt:lpstr>Noto Sans SC</vt:lpstr>
      <vt:lpstr>Calibri</vt:lpstr>
      <vt:lpstr>微软雅黑</vt:lpstr>
      <vt:lpstr>Arial Unicode MS</vt:lpstr>
      <vt:lpstr>等线</vt:lpstr>
      <vt:lpstr>MingLiU-ExtB</vt:lpstr>
      <vt:lpstr>Segoe Script</vt:lpstr>
      <vt:lpstr>Comic Sans MS</vt:lpstr>
      <vt:lpstr>Mongolian Baiti</vt:lpstr>
      <vt:lpstr>Myanmar Text</vt:lpstr>
      <vt:lpstr>MT Extra</vt:lpstr>
      <vt:lpstr>Calibri Light</vt:lpstr>
      <vt:lpstr>Office Theme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CI-SRE解读</dc:title>
  <dc:creator>王志清</dc:creator>
  <dc:subject>CI-SRE解读</dc:subject>
  <cp:lastModifiedBy>eadela</cp:lastModifiedBy>
  <cp:revision>7</cp:revision>
  <dcterms:created xsi:type="dcterms:W3CDTF">2023-05-22T06:00:00Z</dcterms:created>
  <dcterms:modified xsi:type="dcterms:W3CDTF">2023-05-22T06:33:26Z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2F8C799B9D854579BCE56CB78C5F089F_12</vt:lpwstr>
  </property>
  <property fmtid="{D5CDD505-2E9C-101B-9397-08002B2CF9AE}" pid="3" name="KSOProductBuildVer">
    <vt:lpwstr>2052-11.1.0.14309</vt:lpwstr>
  </property>
</Properties>
</file>